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24"/>
  </p:notesMasterIdLst>
  <p:sldIdLst>
    <p:sldId id="256" r:id="rId2"/>
    <p:sldId id="257" r:id="rId3"/>
    <p:sldId id="258" r:id="rId4"/>
    <p:sldId id="260" r:id="rId5"/>
    <p:sldId id="261" r:id="rId6"/>
    <p:sldId id="262" r:id="rId7"/>
    <p:sldId id="263" r:id="rId8"/>
    <p:sldId id="264" r:id="rId9"/>
    <p:sldId id="265" r:id="rId10"/>
    <p:sldId id="266" r:id="rId11"/>
    <p:sldId id="268" r:id="rId12"/>
    <p:sldId id="269" r:id="rId13"/>
    <p:sldId id="270" r:id="rId14"/>
    <p:sldId id="271" r:id="rId15"/>
    <p:sldId id="272" r:id="rId16"/>
    <p:sldId id="274" r:id="rId17"/>
    <p:sldId id="275" r:id="rId18"/>
    <p:sldId id="276" r:id="rId19"/>
    <p:sldId id="278" r:id="rId20"/>
    <p:sldId id="277" r:id="rId21"/>
    <p:sldId id="279" r:id="rId22"/>
    <p:sldId id="273"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4" d="100"/>
          <a:sy n="74" d="100"/>
        </p:scale>
        <p:origin x="1062"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3E45EE-5725-5147-8706-06EF60DA1F65}" type="datetimeFigureOut">
              <a:rPr lang="en-US" smtClean="0"/>
              <a:t>4/9/2018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B9ADB2-CA4C-7C4F-8F8C-2954862AE09A}" type="slidenum">
              <a:rPr lang="en-US" smtClean="0"/>
              <a:t>‹#›</a:t>
            </a:fld>
            <a:endParaRPr lang="en-US"/>
          </a:p>
        </p:txBody>
      </p:sp>
    </p:spTree>
    <p:extLst>
      <p:ext uri="{BB962C8B-B14F-4D97-AF65-F5344CB8AC3E}">
        <p14:creationId xmlns:p14="http://schemas.microsoft.com/office/powerpoint/2010/main" val="256143522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DA46EA-33E8-A84C-8E03-91D2BCE094F4}" type="slidenum">
              <a:rPr lang="en-US" smtClean="0"/>
              <a:t>15</a:t>
            </a:fld>
            <a:endParaRPr lang="en-US"/>
          </a:p>
        </p:txBody>
      </p:sp>
    </p:spTree>
    <p:extLst>
      <p:ext uri="{BB962C8B-B14F-4D97-AF65-F5344CB8AC3E}">
        <p14:creationId xmlns:p14="http://schemas.microsoft.com/office/powerpoint/2010/main" val="1865596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C295150-4FD7-4802-B0EB-D52217513A72}" type="datetime1">
              <a:rPr lang="en-US" smtClean="0"/>
              <a:pPr/>
              <a:t>4/9/2018</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36DD0FD-55B0-48C4-8AF2-8A69533EDFC3}" type="slidenum">
              <a:rPr lang="en-US" smtClean="0"/>
              <a:pPr/>
              <a:t>‹#›</a:t>
            </a:fld>
            <a:endParaRPr lang="en-US" dirty="0"/>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92BEB-5202-498C-89F7-BBD3BEE1B887}" type="datetime1">
              <a:rPr lang="en-US" smtClean="0"/>
              <a:pPr/>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
        <p:nvSpPr>
          <p:cNvPr id="11" name="Title 10"/>
          <p:cNvSpPr>
            <a:spLocks noGrp="1"/>
          </p:cNvSpPr>
          <p:nvPr>
            <p:ph type="title"/>
          </p:nvPr>
        </p:nvSpPr>
        <p:spPr/>
        <p:txBody>
          <a:bodyPr/>
          <a:lstStyle/>
          <a:p>
            <a:r>
              <a:rPr lang="en-US"/>
              <a:t>Click to edit Master title style</a:t>
            </a:r>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pPr/>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2847B31-A4E1-4FCE-8661-5EC33A675437}" type="datetime1">
              <a:rPr lang="en-US" smtClean="0"/>
              <a:pPr/>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4"/>
          </p:nvPr>
        </p:nvSpPr>
        <p:spPr>
          <a:xfrm>
            <a:off x="4645151"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AD832D-B7F8-4A85-B115-3F84BE9AC26D}" type="datetime1">
              <a:rPr lang="en-US" smtClean="0"/>
              <a:pPr/>
              <a:t>4/9/2018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DD0FD-55B0-48C4-8AF2-8A69533EDFC3}"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B34F3-05F7-41C1-B84E-68CE2E00C83C}" type="datetime1">
              <a:rPr lang="en-US" smtClean="0"/>
              <a:pPr/>
              <a:t>4/9/2018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DD0FD-55B0-48C4-8AF2-8A69533EDFC3}"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pPr/>
              <a:t>4/9/2018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DD0FD-55B0-48C4-8AF2-8A69533EDF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a:t>Click to edit Master title style</a:t>
            </a:r>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pPr/>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a:t>Click to edit Master title style</a:t>
            </a:r>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pPr/>
              <a:t>4/9/2018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1895A-832A-4167-BE9B-7448CA062309}" type="datetime1">
              <a:rPr lang="en-US" smtClean="0"/>
              <a:pPr/>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571FF-D602-4BB6-9683-7A1E909D4296}" type="datetime1">
              <a:rPr lang="en-US" smtClean="0"/>
              <a:pPr/>
              <a:t>4/9/2018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1909345-DEE0-4B07-8E32-441AC9DA095E}" type="datetime1">
              <a:rPr lang="en-US" smtClean="0"/>
              <a:pPr/>
              <a:t>4/9/2018</a:t>
            </a:fld>
            <a:endParaRPr lang="en-US" dirty="0"/>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36DD0FD-55B0-48C4-8AF2-8A69533EDFC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U6SM057qEy4"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online.stu.edu/democratic-participative-leadership/" TargetMode="External"/><Relationship Id="rId7" Type="http://schemas.openxmlformats.org/officeDocument/2006/relationships/hyperlink" Target="https://asae.cms-plus.com/files/FileDownloads/HandOuts/SmallPrograms/Pre-Reading%20December%20Facilitation.pdf" TargetMode="External"/><Relationship Id="rId2" Type="http://schemas.openxmlformats.org/officeDocument/2006/relationships/hyperlink" Target="http://www.verywellmind.com/what-is-laissez-faire-leadership-2795316" TargetMode="External"/><Relationship Id="rId1" Type="http://schemas.openxmlformats.org/officeDocument/2006/relationships/slideLayout" Target="../slideLayouts/slideLayout2.xml"/><Relationship Id="rId6" Type="http://schemas.openxmlformats.org/officeDocument/2006/relationships/hyperlink" Target="https://www.slideshare.net/BonnerFoundation/facilitative-leadership-2014" TargetMode="External"/><Relationship Id="rId5" Type="http://schemas.openxmlformats.org/officeDocument/2006/relationships/hyperlink" Target="http://chfs.ky.gov/NR/rdonlyres/0432D42B-DAF2-43DF-A5E0-7CDEFA86F982/0/FLandInterventionImplementationPracticesMD.pdf" TargetMode="External"/><Relationship Id="rId4" Type="http://schemas.openxmlformats.org/officeDocument/2006/relationships/hyperlink" Target="http://interactioninstitute.org/facilitative-leadershi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Effective Leadership</a:t>
            </a:r>
          </a:p>
        </p:txBody>
      </p:sp>
      <p:sp>
        <p:nvSpPr>
          <p:cNvPr id="3" name="Subtitle 2"/>
          <p:cNvSpPr>
            <a:spLocks noGrp="1"/>
          </p:cNvSpPr>
          <p:nvPr>
            <p:ph type="subTitle" idx="1"/>
          </p:nvPr>
        </p:nvSpPr>
        <p:spPr/>
        <p:txBody>
          <a:bodyPr/>
          <a:lstStyle/>
          <a:p>
            <a:pPr lvl="0"/>
            <a:r>
              <a:rPr lang="en-US" dirty="0"/>
              <a:t>,</a:t>
            </a:r>
          </a:p>
        </p:txBody>
      </p:sp>
    </p:spTree>
    <p:extLst>
      <p:ext uri="{BB962C8B-B14F-4D97-AF65-F5344CB8AC3E}">
        <p14:creationId xmlns:p14="http://schemas.microsoft.com/office/powerpoint/2010/main" val="4562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Autocratic</a:t>
            </a:r>
          </a:p>
          <a:p>
            <a:endParaRPr lang="en-US" dirty="0"/>
          </a:p>
          <a:p>
            <a:r>
              <a:rPr lang="en-US" dirty="0"/>
              <a:t>Democratic</a:t>
            </a:r>
          </a:p>
          <a:p>
            <a:endParaRPr lang="en-US" dirty="0"/>
          </a:p>
          <a:p>
            <a:r>
              <a:rPr lang="en-US" dirty="0"/>
              <a:t>Facilitative</a:t>
            </a:r>
          </a:p>
          <a:p>
            <a:endParaRPr lang="en-US" dirty="0"/>
          </a:p>
          <a:p>
            <a:r>
              <a:rPr lang="en-US" dirty="0"/>
              <a:t>Laissez-Faire </a:t>
            </a:r>
          </a:p>
          <a:p>
            <a:pPr marL="0" indent="0">
              <a:buNone/>
            </a:pPr>
            <a:endParaRPr lang="en-US" dirty="0"/>
          </a:p>
        </p:txBody>
      </p:sp>
      <p:sp>
        <p:nvSpPr>
          <p:cNvPr id="3" name="Title 2"/>
          <p:cNvSpPr>
            <a:spLocks noGrp="1"/>
          </p:cNvSpPr>
          <p:nvPr>
            <p:ph type="title"/>
          </p:nvPr>
        </p:nvSpPr>
        <p:spPr/>
        <p:txBody>
          <a:bodyPr/>
          <a:lstStyle/>
          <a:p>
            <a:r>
              <a:rPr lang="en-US" dirty="0"/>
              <a:t>Four Types of Leaders</a:t>
            </a:r>
          </a:p>
        </p:txBody>
      </p:sp>
    </p:spTree>
    <p:extLst>
      <p:ext uri="{BB962C8B-B14F-4D97-AF65-F5344CB8AC3E}">
        <p14:creationId xmlns:p14="http://schemas.microsoft.com/office/powerpoint/2010/main" val="18724228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Autocratic Leadership</a:t>
            </a:r>
          </a:p>
        </p:txBody>
      </p:sp>
      <p:sp>
        <p:nvSpPr>
          <p:cNvPr id="15" name="Content Placeholder 14"/>
          <p:cNvSpPr>
            <a:spLocks noGrp="1"/>
          </p:cNvSpPr>
          <p:nvPr>
            <p:ph idx="1"/>
          </p:nvPr>
        </p:nvSpPr>
        <p:spPr>
          <a:xfrm>
            <a:off x="699247" y="2248347"/>
            <a:ext cx="4935105" cy="3877815"/>
          </a:xfrm>
        </p:spPr>
        <p:txBody>
          <a:bodyPr>
            <a:normAutofit lnSpcReduction="10000"/>
          </a:bodyPr>
          <a:lstStyle/>
          <a:p>
            <a:r>
              <a:rPr lang="en-US" dirty="0"/>
              <a:t>Autocratic leadership, also known as authoritarian leadership, is a leadership style characterized by individual control over all decisions and little input from group members. Autocratic leaders typically make choices based on their ideas and judgments and rarely accept advice from followers.</a:t>
            </a:r>
          </a:p>
        </p:txBody>
      </p:sp>
      <p:pic>
        <p:nvPicPr>
          <p:cNvPr id="17" name="Picture 16" descr="220px-Hitler_portrait_crop.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8516" y="2248347"/>
            <a:ext cx="2794000" cy="3721100"/>
          </a:xfrm>
          <a:prstGeom prst="rect">
            <a:avLst/>
          </a:prstGeom>
        </p:spPr>
      </p:pic>
    </p:spTree>
    <p:extLst>
      <p:ext uri="{BB962C8B-B14F-4D97-AF65-F5344CB8AC3E}">
        <p14:creationId xmlns:p14="http://schemas.microsoft.com/office/powerpoint/2010/main" val="15189410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Authoritarian leadership can be effective if there is an emergency and a quick decision is needed</a:t>
            </a:r>
          </a:p>
          <a:p>
            <a:r>
              <a:rPr lang="en-US" dirty="0"/>
              <a:t>There is no one to answer to but yourself</a:t>
            </a:r>
          </a:p>
          <a:p>
            <a:r>
              <a:rPr lang="en-US" dirty="0"/>
              <a:t>Work can get done quicker</a:t>
            </a:r>
          </a:p>
          <a:p>
            <a:r>
              <a:rPr lang="en-US" dirty="0"/>
              <a:t>There are fewer opinions and interests that you have to listen to</a:t>
            </a:r>
          </a:p>
          <a:p>
            <a:r>
              <a:rPr lang="en-US" dirty="0"/>
              <a:t>You have all the power and decision making abilities</a:t>
            </a:r>
          </a:p>
          <a:p>
            <a:r>
              <a:rPr lang="en-US" dirty="0"/>
              <a:t>Don’t have to worry about groupthink</a:t>
            </a:r>
          </a:p>
          <a:p>
            <a:pPr marL="0" indent="0">
              <a:buNone/>
            </a:pPr>
            <a:endParaRPr lang="en-US" dirty="0"/>
          </a:p>
        </p:txBody>
      </p:sp>
      <p:sp>
        <p:nvSpPr>
          <p:cNvPr id="3" name="Title 2"/>
          <p:cNvSpPr>
            <a:spLocks noGrp="1"/>
          </p:cNvSpPr>
          <p:nvPr>
            <p:ph type="title"/>
          </p:nvPr>
        </p:nvSpPr>
        <p:spPr/>
        <p:txBody>
          <a:bodyPr/>
          <a:lstStyle/>
          <a:p>
            <a:r>
              <a:rPr lang="en-US" sz="4400" dirty="0"/>
              <a:t>Advantages of Autocratic Leadership</a:t>
            </a:r>
          </a:p>
        </p:txBody>
      </p:sp>
    </p:spTree>
    <p:extLst>
      <p:ext uri="{BB962C8B-B14F-4D97-AF65-F5344CB8AC3E}">
        <p14:creationId xmlns:p14="http://schemas.microsoft.com/office/powerpoint/2010/main" val="479210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Often results in a dictatorship</a:t>
            </a:r>
          </a:p>
          <a:p>
            <a:r>
              <a:rPr lang="en-US" dirty="0"/>
              <a:t>Takes away the opinions of others</a:t>
            </a:r>
          </a:p>
          <a:p>
            <a:r>
              <a:rPr lang="en-US" dirty="0"/>
              <a:t>Eliminates teamwork</a:t>
            </a:r>
          </a:p>
          <a:p>
            <a:r>
              <a:rPr lang="en-US" dirty="0"/>
              <a:t>There are no checks and balances to ensure good leadership</a:t>
            </a:r>
          </a:p>
          <a:p>
            <a:r>
              <a:rPr lang="en-US" dirty="0"/>
              <a:t>Examples: Adolf Hitler, Genghis Khan, Napoleon Bonaparte, King Henry VIII</a:t>
            </a:r>
          </a:p>
          <a:p>
            <a:r>
              <a:rPr lang="en-US" dirty="0">
                <a:hlinkClick r:id="rId2"/>
              </a:rPr>
              <a:t>https://`www.youtube.com/watch?v=U6SM057qEy4</a:t>
            </a:r>
            <a:endParaRPr lang="en-US" dirty="0"/>
          </a:p>
          <a:p>
            <a:pPr marL="0" indent="0">
              <a:buNone/>
            </a:pPr>
            <a:endParaRPr lang="en-US" dirty="0"/>
          </a:p>
        </p:txBody>
      </p:sp>
      <p:sp>
        <p:nvSpPr>
          <p:cNvPr id="3" name="Title 2"/>
          <p:cNvSpPr>
            <a:spLocks noGrp="1"/>
          </p:cNvSpPr>
          <p:nvPr>
            <p:ph type="title"/>
          </p:nvPr>
        </p:nvSpPr>
        <p:spPr/>
        <p:txBody>
          <a:bodyPr/>
          <a:lstStyle/>
          <a:p>
            <a:r>
              <a:rPr lang="en-US" sz="4400" dirty="0"/>
              <a:t>Disadvantages of Autocratic Leadership</a:t>
            </a:r>
          </a:p>
        </p:txBody>
      </p:sp>
    </p:spTree>
    <p:extLst>
      <p:ext uri="{BB962C8B-B14F-4D97-AF65-F5344CB8AC3E}">
        <p14:creationId xmlns:p14="http://schemas.microsoft.com/office/powerpoint/2010/main" val="1803244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Autocratic leadership can be useful in emergency situations were there may not be time to discuss all the options with a group of people</a:t>
            </a:r>
          </a:p>
          <a:p>
            <a:pPr marL="0" indent="0">
              <a:buNone/>
            </a:pPr>
            <a:endParaRPr lang="en-US" dirty="0"/>
          </a:p>
          <a:p>
            <a:r>
              <a:rPr lang="en-US" dirty="0"/>
              <a:t>Generally autocratic leadership is not seen as effective and is not the best leadership style</a:t>
            </a:r>
          </a:p>
        </p:txBody>
      </p:sp>
      <p:sp>
        <p:nvSpPr>
          <p:cNvPr id="3" name="Title 2"/>
          <p:cNvSpPr>
            <a:spLocks noGrp="1"/>
          </p:cNvSpPr>
          <p:nvPr>
            <p:ph type="title"/>
          </p:nvPr>
        </p:nvSpPr>
        <p:spPr/>
        <p:txBody>
          <a:bodyPr/>
          <a:lstStyle/>
          <a:p>
            <a:r>
              <a:rPr lang="en-US" sz="4400" dirty="0"/>
              <a:t>Autocratic Leadership Review</a:t>
            </a:r>
          </a:p>
        </p:txBody>
      </p:sp>
    </p:spTree>
    <p:extLst>
      <p:ext uri="{BB962C8B-B14F-4D97-AF65-F5344CB8AC3E}">
        <p14:creationId xmlns:p14="http://schemas.microsoft.com/office/powerpoint/2010/main" val="2714167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6F606-CFDC-44D5-B28B-6D116143009D}"/>
              </a:ext>
            </a:extLst>
          </p:cNvPr>
          <p:cNvSpPr>
            <a:spLocks noGrp="1"/>
          </p:cNvSpPr>
          <p:nvPr>
            <p:ph type="title"/>
          </p:nvPr>
        </p:nvSpPr>
        <p:spPr>
          <a:xfrm>
            <a:off x="699247" y="570156"/>
            <a:ext cx="7756263" cy="1054250"/>
          </a:xfrm>
        </p:spPr>
        <p:txBody>
          <a:bodyPr/>
          <a:lstStyle/>
          <a:p>
            <a:r>
              <a:rPr lang="en-US" sz="4400" dirty="0"/>
              <a:t>D</a:t>
            </a:r>
            <a:r>
              <a:rPr lang="en-US" sz="4400" dirty="0">
                <a:effectLst/>
              </a:rPr>
              <a:t>efinition of Democratic </a:t>
            </a:r>
            <a:r>
              <a:rPr lang="en-US" sz="4400" dirty="0"/>
              <a:t>L</a:t>
            </a:r>
            <a:r>
              <a:rPr lang="en-US" sz="4400" dirty="0">
                <a:effectLst/>
              </a:rPr>
              <a:t>eadership</a:t>
            </a:r>
          </a:p>
        </p:txBody>
      </p:sp>
      <p:sp>
        <p:nvSpPr>
          <p:cNvPr id="3" name="Content Placeholder 2">
            <a:extLst>
              <a:ext uri="{FF2B5EF4-FFF2-40B4-BE49-F238E27FC236}">
                <a16:creationId xmlns:a16="http://schemas.microsoft.com/office/drawing/2014/main" id="{C55C628F-AA3D-44A5-B6F2-76C946BDDD3F}"/>
              </a:ext>
            </a:extLst>
          </p:cNvPr>
          <p:cNvSpPr>
            <a:spLocks noGrp="1"/>
          </p:cNvSpPr>
          <p:nvPr>
            <p:ph idx="1"/>
          </p:nvPr>
        </p:nvSpPr>
        <p:spPr>
          <a:xfrm>
            <a:off x="699247" y="2248347"/>
            <a:ext cx="7745505" cy="3877815"/>
          </a:xfrm>
        </p:spPr>
        <p:txBody>
          <a:bodyPr/>
          <a:lstStyle/>
          <a:p>
            <a:r>
              <a:rPr lang="en-US" dirty="0">
                <a:effectLst/>
              </a:rPr>
              <a:t>One of the clearest definitions of democratic leadership comes from John </a:t>
            </a:r>
            <a:r>
              <a:rPr lang="en-US" dirty="0" err="1">
                <a:effectLst/>
              </a:rPr>
              <a:t>Gastil</a:t>
            </a:r>
            <a:endParaRPr lang="en-US" dirty="0">
              <a:effectLst/>
            </a:endParaRPr>
          </a:p>
          <a:p>
            <a:r>
              <a:rPr lang="en-US" dirty="0">
                <a:effectLst/>
              </a:rPr>
              <a:t>“Distributing responsibility among the membership, empowering group members, and aiding the group’s decision-making process”</a:t>
            </a:r>
            <a:endParaRPr lang="en-US" dirty="0"/>
          </a:p>
        </p:txBody>
      </p:sp>
    </p:spTree>
    <p:extLst>
      <p:ext uri="{BB962C8B-B14F-4D97-AF65-F5344CB8AC3E}">
        <p14:creationId xmlns:p14="http://schemas.microsoft.com/office/powerpoint/2010/main" val="1867991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8A1A4-BF7A-42CE-AB92-6A81DD797772}"/>
              </a:ext>
            </a:extLst>
          </p:cNvPr>
          <p:cNvSpPr>
            <a:spLocks noGrp="1"/>
          </p:cNvSpPr>
          <p:nvPr>
            <p:ph type="title"/>
          </p:nvPr>
        </p:nvSpPr>
        <p:spPr/>
        <p:txBody>
          <a:bodyPr/>
          <a:lstStyle/>
          <a:p>
            <a:r>
              <a:rPr lang="en-US" dirty="0">
                <a:effectLst/>
              </a:rPr>
              <a:t>Democratic Leadership</a:t>
            </a:r>
            <a:endParaRPr lang="en-US" dirty="0"/>
          </a:p>
        </p:txBody>
      </p:sp>
      <p:sp>
        <p:nvSpPr>
          <p:cNvPr id="3" name="Content Placeholder 2">
            <a:extLst>
              <a:ext uri="{FF2B5EF4-FFF2-40B4-BE49-F238E27FC236}">
                <a16:creationId xmlns:a16="http://schemas.microsoft.com/office/drawing/2014/main" id="{FE7DBB9C-7A1A-4059-B332-9A92FB0F0705}"/>
              </a:ext>
            </a:extLst>
          </p:cNvPr>
          <p:cNvSpPr>
            <a:spLocks noGrp="1"/>
          </p:cNvSpPr>
          <p:nvPr>
            <p:ph idx="1"/>
          </p:nvPr>
        </p:nvSpPr>
        <p:spPr/>
        <p:txBody>
          <a:bodyPr>
            <a:normAutofit fontScale="92500"/>
          </a:bodyPr>
          <a:lstStyle/>
          <a:p>
            <a:r>
              <a:rPr lang="en-US" dirty="0">
                <a:effectLst/>
              </a:rPr>
              <a:t>Democratic leadership, also known as participative leadership. </a:t>
            </a:r>
          </a:p>
          <a:p>
            <a:r>
              <a:rPr lang="en-US" dirty="0"/>
              <a:t>S</a:t>
            </a:r>
            <a:r>
              <a:rPr lang="en-US" dirty="0">
                <a:effectLst/>
              </a:rPr>
              <a:t>ubordinates are involved in making decisions.</a:t>
            </a:r>
          </a:p>
          <a:p>
            <a:r>
              <a:rPr lang="en-US" dirty="0"/>
              <a:t>T</a:t>
            </a:r>
            <a:r>
              <a:rPr lang="en-US" dirty="0">
                <a:effectLst/>
              </a:rPr>
              <a:t>his headship is focus on subordinates’ contributions.</a:t>
            </a:r>
          </a:p>
          <a:p>
            <a:r>
              <a:rPr lang="en-US" dirty="0">
                <a:effectLst/>
              </a:rPr>
              <a:t>Everyone is given the opportunity to participate.</a:t>
            </a:r>
          </a:p>
          <a:p>
            <a:r>
              <a:rPr lang="en-US" dirty="0">
                <a:effectLst/>
              </a:rPr>
              <a:t>The democratic leader holds final responsibility.</a:t>
            </a:r>
          </a:p>
          <a:p>
            <a:r>
              <a:rPr lang="en-US" dirty="0">
                <a:effectLst/>
              </a:rPr>
              <a:t>Democratic leadership is known to delegate authority to other people, who determine work projects. </a:t>
            </a:r>
          </a:p>
          <a:p>
            <a:r>
              <a:rPr lang="en-US" dirty="0">
                <a:effectLst/>
              </a:rPr>
              <a:t>Strong democratic leaders inspire trust and respect among followers.</a:t>
            </a:r>
          </a:p>
        </p:txBody>
      </p:sp>
    </p:spTree>
    <p:extLst>
      <p:ext uri="{BB962C8B-B14F-4D97-AF65-F5344CB8AC3E}">
        <p14:creationId xmlns:p14="http://schemas.microsoft.com/office/powerpoint/2010/main" val="4178435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09612-1151-4F25-9FFF-F09648D09A62}"/>
              </a:ext>
            </a:extLst>
          </p:cNvPr>
          <p:cNvSpPr>
            <a:spLocks noGrp="1"/>
          </p:cNvSpPr>
          <p:nvPr>
            <p:ph type="title"/>
          </p:nvPr>
        </p:nvSpPr>
        <p:spPr/>
        <p:txBody>
          <a:bodyPr>
            <a:normAutofit fontScale="90000"/>
          </a:bodyPr>
          <a:lstStyle/>
          <a:p>
            <a:r>
              <a:rPr lang="en-US" dirty="0">
                <a:effectLst/>
              </a:rPr>
              <a:t>Benefits of Democratic Leadership</a:t>
            </a:r>
            <a:br>
              <a:rPr lang="en-US" dirty="0">
                <a:effectLst/>
              </a:rPr>
            </a:br>
            <a:endParaRPr lang="en-US" dirty="0"/>
          </a:p>
        </p:txBody>
      </p:sp>
      <p:sp>
        <p:nvSpPr>
          <p:cNvPr id="3" name="Content Placeholder 2">
            <a:extLst>
              <a:ext uri="{FF2B5EF4-FFF2-40B4-BE49-F238E27FC236}">
                <a16:creationId xmlns:a16="http://schemas.microsoft.com/office/drawing/2014/main" id="{85C96401-414B-4211-84F5-3F31D6F5B8BB}"/>
              </a:ext>
            </a:extLst>
          </p:cNvPr>
          <p:cNvSpPr>
            <a:spLocks noGrp="1"/>
          </p:cNvSpPr>
          <p:nvPr>
            <p:ph idx="1"/>
          </p:nvPr>
        </p:nvSpPr>
        <p:spPr/>
        <p:txBody>
          <a:bodyPr>
            <a:normAutofit/>
          </a:bodyPr>
          <a:lstStyle/>
          <a:p>
            <a:r>
              <a:rPr lang="en-US" dirty="0">
                <a:effectLst/>
              </a:rPr>
              <a:t>Members of the group feel more engaged in the process.</a:t>
            </a:r>
          </a:p>
          <a:p>
            <a:r>
              <a:rPr lang="en-US" dirty="0"/>
              <a:t>D</a:t>
            </a:r>
            <a:r>
              <a:rPr lang="en-US" dirty="0">
                <a:effectLst/>
              </a:rPr>
              <a:t>emocratic leadership can lead to better ideas and more creative solutions to problems.</a:t>
            </a:r>
          </a:p>
          <a:p>
            <a:r>
              <a:rPr lang="en-US" dirty="0">
                <a:effectLst/>
              </a:rPr>
              <a:t>Make the group members to care more about the end results.</a:t>
            </a:r>
          </a:p>
          <a:p>
            <a:r>
              <a:rPr lang="en-US" dirty="0"/>
              <a:t>D</a:t>
            </a:r>
            <a:r>
              <a:rPr lang="en-US" dirty="0">
                <a:effectLst/>
              </a:rPr>
              <a:t>emocratic leadership leads to higher productivity among group members.</a:t>
            </a:r>
            <a:br>
              <a:rPr lang="en-US" dirty="0"/>
            </a:br>
            <a:endParaRPr lang="en-US" dirty="0">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2859570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9112D-B90B-4AFB-A19D-3D6745B02922}"/>
              </a:ext>
            </a:extLst>
          </p:cNvPr>
          <p:cNvSpPr>
            <a:spLocks noGrp="1"/>
          </p:cNvSpPr>
          <p:nvPr>
            <p:ph type="title"/>
          </p:nvPr>
        </p:nvSpPr>
        <p:spPr>
          <a:xfrm>
            <a:off x="688489" y="570156"/>
            <a:ext cx="7756263" cy="1054250"/>
          </a:xfrm>
        </p:spPr>
        <p:txBody>
          <a:bodyPr/>
          <a:lstStyle/>
          <a:p>
            <a:r>
              <a:rPr lang="en-US" sz="4400" dirty="0"/>
              <a:t>D</a:t>
            </a:r>
            <a:r>
              <a:rPr lang="en-US" sz="4400" dirty="0">
                <a:effectLst/>
              </a:rPr>
              <a:t>emocratic </a:t>
            </a:r>
            <a:r>
              <a:rPr lang="en-US" sz="4400" dirty="0"/>
              <a:t>L</a:t>
            </a:r>
            <a:r>
              <a:rPr lang="en-US" sz="4400" dirty="0">
                <a:effectLst/>
              </a:rPr>
              <a:t>eaders </a:t>
            </a:r>
            <a:r>
              <a:rPr lang="en-US" sz="4400" dirty="0"/>
              <a:t>T</a:t>
            </a:r>
            <a:r>
              <a:rPr lang="en-US" sz="4400" dirty="0">
                <a:effectLst/>
              </a:rPr>
              <a:t>raits </a:t>
            </a:r>
            <a:endParaRPr lang="en-US" sz="4400" dirty="0"/>
          </a:p>
        </p:txBody>
      </p:sp>
      <p:sp>
        <p:nvSpPr>
          <p:cNvPr id="3" name="Content Placeholder 2">
            <a:extLst>
              <a:ext uri="{FF2B5EF4-FFF2-40B4-BE49-F238E27FC236}">
                <a16:creationId xmlns:a16="http://schemas.microsoft.com/office/drawing/2014/main" id="{A2C6BB4B-D7AC-42AE-878B-ED69DCF82898}"/>
              </a:ext>
            </a:extLst>
          </p:cNvPr>
          <p:cNvSpPr>
            <a:spLocks noGrp="1"/>
          </p:cNvSpPr>
          <p:nvPr>
            <p:ph idx="1"/>
          </p:nvPr>
        </p:nvSpPr>
        <p:spPr/>
        <p:txBody>
          <a:bodyPr/>
          <a:lstStyle/>
          <a:p>
            <a:pPr lvl="0"/>
            <a:r>
              <a:rPr lang="en-US" dirty="0">
                <a:effectLst/>
              </a:rPr>
              <a:t>Honesty</a:t>
            </a:r>
          </a:p>
          <a:p>
            <a:pPr lvl="0"/>
            <a:r>
              <a:rPr lang="en-US" dirty="0">
                <a:effectLst/>
              </a:rPr>
              <a:t>Intelligence</a:t>
            </a:r>
          </a:p>
          <a:p>
            <a:pPr lvl="0"/>
            <a:r>
              <a:rPr lang="en-US" dirty="0">
                <a:effectLst/>
              </a:rPr>
              <a:t>Courage</a:t>
            </a:r>
          </a:p>
          <a:p>
            <a:pPr lvl="0"/>
            <a:r>
              <a:rPr lang="en-US" dirty="0">
                <a:effectLst/>
              </a:rPr>
              <a:t>Creativity</a:t>
            </a:r>
          </a:p>
          <a:p>
            <a:pPr lvl="0"/>
            <a:r>
              <a:rPr lang="en-US" dirty="0">
                <a:effectLst/>
              </a:rPr>
              <a:t>Competence</a:t>
            </a:r>
          </a:p>
          <a:p>
            <a:pPr lvl="0"/>
            <a:r>
              <a:rPr lang="en-US" dirty="0">
                <a:effectLst/>
              </a:rPr>
              <a:t>Fairness</a:t>
            </a:r>
          </a:p>
          <a:p>
            <a:endParaRPr lang="en-US" dirty="0"/>
          </a:p>
        </p:txBody>
      </p:sp>
    </p:spTree>
    <p:extLst>
      <p:ext uri="{BB962C8B-B14F-4D97-AF65-F5344CB8AC3E}">
        <p14:creationId xmlns:p14="http://schemas.microsoft.com/office/powerpoint/2010/main" val="152319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1A1A1A"/>
                </a:solidFill>
                <a:latin typeface="Times New Roman"/>
                <a:cs typeface="Times New Roman"/>
              </a:rPr>
              <a:t>Laissez-Faire Leadership Style </a:t>
            </a:r>
            <a:endParaRPr lang="en-US" sz="4400" dirty="0">
              <a:latin typeface="Times New Roman"/>
              <a:cs typeface="Times New Roman"/>
            </a:endParaRPr>
          </a:p>
        </p:txBody>
      </p:sp>
      <p:sp>
        <p:nvSpPr>
          <p:cNvPr id="3" name="Content Placeholder 2"/>
          <p:cNvSpPr>
            <a:spLocks noGrp="1"/>
          </p:cNvSpPr>
          <p:nvPr>
            <p:ph idx="1"/>
          </p:nvPr>
        </p:nvSpPr>
        <p:spPr/>
        <p:txBody>
          <a:bodyPr>
            <a:normAutofit lnSpcReduction="10000"/>
          </a:bodyPr>
          <a:lstStyle/>
          <a:p>
            <a:r>
              <a:rPr lang="en-US" dirty="0">
                <a:latin typeface="Times New Roman"/>
                <a:cs typeface="Times New Roman"/>
              </a:rPr>
              <a:t>Laissez-faire leadership, also known as </a:t>
            </a:r>
            <a:r>
              <a:rPr lang="en-US" dirty="0" err="1">
                <a:latin typeface="Times New Roman"/>
                <a:cs typeface="Times New Roman"/>
              </a:rPr>
              <a:t>delegative</a:t>
            </a:r>
            <a:r>
              <a:rPr lang="en-US" dirty="0">
                <a:latin typeface="Times New Roman"/>
                <a:cs typeface="Times New Roman"/>
              </a:rPr>
              <a:t> leadership, is a type of leadership style </a:t>
            </a:r>
            <a:r>
              <a:rPr lang="en-US" dirty="0">
                <a:solidFill>
                  <a:srgbClr val="1A1A1A"/>
                </a:solidFill>
                <a:latin typeface="Times New Roman"/>
                <a:cs typeface="Times New Roman"/>
              </a:rPr>
              <a:t>in which leaders are hands-off and allow group members to make the decisions. Researchers have found that this is generally the leadership style that leads to the lowest productivity among group members. </a:t>
            </a:r>
          </a:p>
          <a:p>
            <a:r>
              <a:rPr lang="en-US" dirty="0">
                <a:solidFill>
                  <a:srgbClr val="1A1A1A"/>
                </a:solidFill>
                <a:latin typeface="Times-Roman"/>
              </a:rPr>
              <a:t>It’s important to realize that this leadership style can have both benefits and possible pitfalls. The laissez-faire style of leadership is often dismissed as one that leads to poor group outcomes, but it can be appropriate and effective in a variety of situations</a:t>
            </a:r>
            <a:endParaRPr lang="en-US" dirty="0">
              <a:solidFill>
                <a:srgbClr val="1A1A1A"/>
              </a:solidFill>
              <a:latin typeface="Times New Roman"/>
              <a:cs typeface="Times New Roman"/>
            </a:endParaRPr>
          </a:p>
        </p:txBody>
      </p:sp>
    </p:spTree>
    <p:extLst>
      <p:ext uri="{BB962C8B-B14F-4D97-AF65-F5344CB8AC3E}">
        <p14:creationId xmlns:p14="http://schemas.microsoft.com/office/powerpoint/2010/main" val="1426756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1A1A1A"/>
                </a:solidFill>
                <a:latin typeface="Times New Roman"/>
                <a:cs typeface="Times New Roman"/>
              </a:rPr>
              <a:t>Characteristics of Laissez-Faire Leadership</a:t>
            </a:r>
            <a:endParaRPr lang="en-US" sz="4400" dirty="0">
              <a:latin typeface="Times New Roman"/>
              <a:cs typeface="Times New Roman"/>
            </a:endParaRPr>
          </a:p>
        </p:txBody>
      </p:sp>
      <p:sp>
        <p:nvSpPr>
          <p:cNvPr id="3" name="Content Placeholder 2"/>
          <p:cNvSpPr>
            <a:spLocks noGrp="1"/>
          </p:cNvSpPr>
          <p:nvPr>
            <p:ph idx="1"/>
          </p:nvPr>
        </p:nvSpPr>
        <p:spPr>
          <a:xfrm>
            <a:off x="699248" y="2248347"/>
            <a:ext cx="5651106" cy="3877815"/>
          </a:xfrm>
        </p:spPr>
        <p:txBody>
          <a:bodyPr>
            <a:normAutofit lnSpcReduction="10000"/>
          </a:bodyPr>
          <a:lstStyle/>
          <a:p>
            <a:r>
              <a:rPr lang="en-US" dirty="0">
                <a:solidFill>
                  <a:srgbClr val="1A1A1A"/>
                </a:solidFill>
                <a:latin typeface="Times-Roman"/>
              </a:rPr>
              <a:t>Very little guidance from leaders</a:t>
            </a:r>
          </a:p>
          <a:p>
            <a:r>
              <a:rPr lang="en-US" dirty="0">
                <a:solidFill>
                  <a:srgbClr val="1A1A1A"/>
                </a:solidFill>
                <a:latin typeface="Times-Roman"/>
              </a:rPr>
              <a:t>Complete freedom for followers to make decisions</a:t>
            </a:r>
          </a:p>
          <a:p>
            <a:r>
              <a:rPr lang="en-US" dirty="0">
                <a:solidFill>
                  <a:srgbClr val="1A1A1A"/>
                </a:solidFill>
                <a:latin typeface="Times-Roman"/>
              </a:rPr>
              <a:t>Leaders provide the tools and resources needed</a:t>
            </a:r>
          </a:p>
          <a:p>
            <a:r>
              <a:rPr lang="en-US" dirty="0">
                <a:solidFill>
                  <a:srgbClr val="1A1A1A"/>
                </a:solidFill>
                <a:latin typeface="Times-Roman"/>
              </a:rPr>
              <a:t>Group members are expected to solve problems on their own</a:t>
            </a:r>
          </a:p>
          <a:p>
            <a:r>
              <a:rPr lang="en-US" dirty="0">
                <a:solidFill>
                  <a:srgbClr val="1A1A1A"/>
                </a:solidFill>
                <a:latin typeface="Times-Roman"/>
              </a:rPr>
              <a:t>Power is handed over to followers, yet leaders still take responsibility for the groups decisions and actions</a:t>
            </a:r>
            <a:endParaRPr lang="en-US" dirty="0"/>
          </a:p>
        </p:txBody>
      </p:sp>
      <p:pic>
        <p:nvPicPr>
          <p:cNvPr id="5" name="Picture 4"/>
          <p:cNvPicPr>
            <a:picLocks noChangeAspect="1"/>
          </p:cNvPicPr>
          <p:nvPr/>
        </p:nvPicPr>
        <p:blipFill>
          <a:blip r:embed="rId2"/>
          <a:stretch>
            <a:fillRect/>
          </a:stretch>
        </p:blipFill>
        <p:spPr>
          <a:xfrm>
            <a:off x="6350353" y="3038315"/>
            <a:ext cx="2534024" cy="1898072"/>
          </a:xfrm>
          <a:prstGeom prst="rect">
            <a:avLst/>
          </a:prstGeom>
        </p:spPr>
      </p:pic>
    </p:spTree>
    <p:extLst>
      <p:ext uri="{BB962C8B-B14F-4D97-AF65-F5344CB8AC3E}">
        <p14:creationId xmlns:p14="http://schemas.microsoft.com/office/powerpoint/2010/main" val="1309961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1A1A1A"/>
                </a:solidFill>
                <a:latin typeface="Times New Roman"/>
                <a:cs typeface="Times New Roman"/>
              </a:rPr>
              <a:t>Benefits of Laissez-Faire Leadership</a:t>
            </a:r>
            <a:endParaRPr lang="en-US" sz="4400" dirty="0">
              <a:latin typeface="Times New Roman"/>
              <a:cs typeface="Times New Roman"/>
            </a:endParaRPr>
          </a:p>
        </p:txBody>
      </p:sp>
      <p:sp>
        <p:nvSpPr>
          <p:cNvPr id="3" name="Content Placeholder 2"/>
          <p:cNvSpPr>
            <a:spLocks noGrp="1"/>
          </p:cNvSpPr>
          <p:nvPr>
            <p:ph idx="1"/>
          </p:nvPr>
        </p:nvSpPr>
        <p:spPr>
          <a:xfrm>
            <a:off x="699247" y="2248347"/>
            <a:ext cx="5862643" cy="3877815"/>
          </a:xfrm>
        </p:spPr>
        <p:txBody>
          <a:bodyPr>
            <a:normAutofit lnSpcReduction="10000"/>
          </a:bodyPr>
          <a:lstStyle/>
          <a:p>
            <a:r>
              <a:rPr lang="en-US" b="1" dirty="0">
                <a:solidFill>
                  <a:srgbClr val="000000"/>
                </a:solidFill>
                <a:latin typeface="Times New Roman"/>
                <a:cs typeface="Times New Roman"/>
              </a:rPr>
              <a:t>When team members have the skills to succeed: </a:t>
            </a:r>
            <a:r>
              <a:rPr lang="en-US" dirty="0">
                <a:solidFill>
                  <a:srgbClr val="000000"/>
                </a:solidFill>
                <a:latin typeface="Times New Roman"/>
                <a:cs typeface="Times New Roman"/>
              </a:rPr>
              <a:t>Laissez-Faire leadership can be effective in situations where group members are highly skilled, motivated, and capable of working on their own.</a:t>
            </a:r>
            <a:endParaRPr lang="en-US" b="1" dirty="0">
              <a:solidFill>
                <a:srgbClr val="1A1A1A"/>
              </a:solidFill>
              <a:latin typeface="Times New Roman"/>
              <a:cs typeface="Times New Roman"/>
            </a:endParaRPr>
          </a:p>
          <a:p>
            <a:r>
              <a:rPr lang="en-US" b="1" dirty="0">
                <a:latin typeface="Times New Roman"/>
                <a:cs typeface="Times New Roman"/>
              </a:rPr>
              <a:t>When independence is valued: </a:t>
            </a:r>
            <a:r>
              <a:rPr lang="en-US" dirty="0">
                <a:solidFill>
                  <a:srgbClr val="1A1A1A"/>
                </a:solidFill>
                <a:latin typeface="Times New Roman"/>
                <a:cs typeface="Times New Roman"/>
              </a:rPr>
              <a:t>This can be freeing to some group members and help them feel more satisfied with their work. Also, can be used in situations where followers have a high-level of passion and motivation for their work.</a:t>
            </a:r>
          </a:p>
        </p:txBody>
      </p:sp>
      <p:pic>
        <p:nvPicPr>
          <p:cNvPr id="4" name="Picture 3"/>
          <p:cNvPicPr>
            <a:picLocks noChangeAspect="1"/>
          </p:cNvPicPr>
          <p:nvPr/>
        </p:nvPicPr>
        <p:blipFill>
          <a:blip r:embed="rId2"/>
          <a:stretch>
            <a:fillRect/>
          </a:stretch>
        </p:blipFill>
        <p:spPr>
          <a:xfrm>
            <a:off x="6533986" y="3754395"/>
            <a:ext cx="2610014" cy="1714884"/>
          </a:xfrm>
          <a:prstGeom prst="rect">
            <a:avLst/>
          </a:prstGeom>
        </p:spPr>
      </p:pic>
    </p:spTree>
    <p:extLst>
      <p:ext uri="{BB962C8B-B14F-4D97-AF65-F5344CB8AC3E}">
        <p14:creationId xmlns:p14="http://schemas.microsoft.com/office/powerpoint/2010/main" val="1961948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solidFill>
                  <a:srgbClr val="1A1A1A"/>
                </a:solidFill>
                <a:latin typeface="Times New Roman"/>
                <a:cs typeface="Times New Roman"/>
              </a:rPr>
              <a:t>Downsides of Laissez-Faire Leadership</a:t>
            </a:r>
            <a:endParaRPr lang="en-US" sz="4400" dirty="0">
              <a:latin typeface="Times New Roman"/>
              <a:cs typeface="Times New Roman"/>
            </a:endParaRPr>
          </a:p>
        </p:txBody>
      </p:sp>
      <p:sp>
        <p:nvSpPr>
          <p:cNvPr id="3" name="Content Placeholder 2"/>
          <p:cNvSpPr>
            <a:spLocks noGrp="1"/>
          </p:cNvSpPr>
          <p:nvPr>
            <p:ph idx="1"/>
          </p:nvPr>
        </p:nvSpPr>
        <p:spPr/>
        <p:txBody>
          <a:bodyPr/>
          <a:lstStyle/>
          <a:p>
            <a:endParaRPr lang="en-US" dirty="0"/>
          </a:p>
          <a:p>
            <a:r>
              <a:rPr lang="en-US" dirty="0"/>
              <a:t>Poor involvement with the group</a:t>
            </a:r>
          </a:p>
          <a:p>
            <a:r>
              <a:rPr lang="en-US" dirty="0"/>
              <a:t>Lack of role awareness</a:t>
            </a:r>
          </a:p>
          <a:p>
            <a:r>
              <a:rPr lang="en-US" dirty="0"/>
              <a:t>Low accountability</a:t>
            </a:r>
          </a:p>
          <a:p>
            <a:r>
              <a:rPr lang="en-US" dirty="0"/>
              <a:t>Passivity and avoidance</a:t>
            </a:r>
          </a:p>
        </p:txBody>
      </p:sp>
      <p:pic>
        <p:nvPicPr>
          <p:cNvPr id="4" name="Picture 3"/>
          <p:cNvPicPr>
            <a:picLocks noChangeAspect="1"/>
          </p:cNvPicPr>
          <p:nvPr/>
        </p:nvPicPr>
        <p:blipFill>
          <a:blip r:embed="rId2"/>
          <a:stretch>
            <a:fillRect/>
          </a:stretch>
        </p:blipFill>
        <p:spPr>
          <a:xfrm>
            <a:off x="4695319" y="3284794"/>
            <a:ext cx="3749434" cy="2841368"/>
          </a:xfrm>
          <a:prstGeom prst="rect">
            <a:avLst/>
          </a:prstGeom>
        </p:spPr>
      </p:pic>
    </p:spTree>
    <p:extLst>
      <p:ext uri="{BB962C8B-B14F-4D97-AF65-F5344CB8AC3E}">
        <p14:creationId xmlns:p14="http://schemas.microsoft.com/office/powerpoint/2010/main" val="3120272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090376" y="1504196"/>
            <a:ext cx="5021385" cy="3347590"/>
          </a:xfrm>
          <a:prstGeom prst="rect">
            <a:avLst/>
          </a:prstGeom>
        </p:spPr>
      </p:pic>
      <p:pic>
        <p:nvPicPr>
          <p:cNvPr id="10" name="Picture 9"/>
          <p:cNvPicPr>
            <a:picLocks noChangeAspect="1"/>
          </p:cNvPicPr>
          <p:nvPr/>
        </p:nvPicPr>
        <p:blipFill>
          <a:blip r:embed="rId4"/>
          <a:stretch>
            <a:fillRect/>
          </a:stretch>
        </p:blipFill>
        <p:spPr>
          <a:xfrm>
            <a:off x="0" y="1780798"/>
            <a:ext cx="4090376" cy="3070988"/>
          </a:xfrm>
          <a:prstGeom prst="rect">
            <a:avLst/>
          </a:prstGeom>
        </p:spPr>
      </p:pic>
    </p:spTree>
    <p:extLst>
      <p:ext uri="{BB962C8B-B14F-4D97-AF65-F5344CB8AC3E}">
        <p14:creationId xmlns:p14="http://schemas.microsoft.com/office/powerpoint/2010/main" val="93071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Facilitative Leadership</a:t>
            </a:r>
          </a:p>
        </p:txBody>
      </p:sp>
      <p:sp>
        <p:nvSpPr>
          <p:cNvPr id="3" name="Content Placeholder 2"/>
          <p:cNvSpPr>
            <a:spLocks noGrp="1"/>
          </p:cNvSpPr>
          <p:nvPr>
            <p:ph idx="1"/>
          </p:nvPr>
        </p:nvSpPr>
        <p:spPr/>
        <p:txBody>
          <a:bodyPr>
            <a:normAutofit fontScale="92500" lnSpcReduction="20000"/>
          </a:bodyPr>
          <a:lstStyle/>
          <a:p>
            <a:r>
              <a:rPr lang="en-US" sz="3200" dirty="0"/>
              <a:t>Facilitative leadership is a people-oriented leadership style. This leadership style is supposed to create interaction between all involved, and make those involved show their strengths, knowledge, and talents to have the greatest outcome. It is a leadership style that takes the best attributes of each person participating and implements those attributes to achieve the goals of the organization. </a:t>
            </a:r>
          </a:p>
        </p:txBody>
      </p:sp>
    </p:spTree>
    <p:extLst>
      <p:ext uri="{BB962C8B-B14F-4D97-AF65-F5344CB8AC3E}">
        <p14:creationId xmlns:p14="http://schemas.microsoft.com/office/powerpoint/2010/main" val="36059566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Facilitative Leadership </a:t>
            </a:r>
          </a:p>
        </p:txBody>
      </p:sp>
      <p:sp>
        <p:nvSpPr>
          <p:cNvPr id="3" name="Content Placeholder 2"/>
          <p:cNvSpPr>
            <a:spLocks noGrp="1"/>
          </p:cNvSpPr>
          <p:nvPr>
            <p:ph idx="1"/>
          </p:nvPr>
        </p:nvSpPr>
        <p:spPr/>
        <p:txBody>
          <a:bodyPr/>
          <a:lstStyle/>
          <a:p>
            <a:r>
              <a:rPr lang="en-US" dirty="0"/>
              <a:t>Makes it easier for people to contribute their ideas and expertise</a:t>
            </a:r>
          </a:p>
          <a:p>
            <a:r>
              <a:rPr lang="en-US" dirty="0"/>
              <a:t>Makes it easier to speak about problems within the workplace</a:t>
            </a:r>
          </a:p>
          <a:p>
            <a:r>
              <a:rPr lang="en-US" dirty="0"/>
              <a:t>Everyone works together well because of the team environment</a:t>
            </a:r>
          </a:p>
          <a:p>
            <a:r>
              <a:rPr lang="en-US" dirty="0"/>
              <a:t>Decisions are agreed upon before being implemented</a:t>
            </a:r>
          </a:p>
          <a:p>
            <a:r>
              <a:rPr lang="en-US" dirty="0"/>
              <a:t>The morale is high because of positive feedback</a:t>
            </a:r>
          </a:p>
        </p:txBody>
      </p:sp>
    </p:spTree>
    <p:extLst>
      <p:ext uri="{BB962C8B-B14F-4D97-AF65-F5344CB8AC3E}">
        <p14:creationId xmlns:p14="http://schemas.microsoft.com/office/powerpoint/2010/main" val="7578609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Facilitative Leaders:</a:t>
            </a:r>
          </a:p>
        </p:txBody>
      </p:sp>
      <p:sp>
        <p:nvSpPr>
          <p:cNvPr id="3" name="Content Placeholder 2"/>
          <p:cNvSpPr>
            <a:spLocks noGrp="1"/>
          </p:cNvSpPr>
          <p:nvPr>
            <p:ph idx="1"/>
          </p:nvPr>
        </p:nvSpPr>
        <p:spPr>
          <a:xfrm>
            <a:off x="558053" y="2128564"/>
            <a:ext cx="7886700" cy="4764361"/>
          </a:xfrm>
        </p:spPr>
        <p:txBody>
          <a:bodyPr>
            <a:normAutofit/>
          </a:bodyPr>
          <a:lstStyle/>
          <a:p>
            <a:r>
              <a:rPr lang="en-US" dirty="0"/>
              <a:t>Encourage participation from everyone in group discussions </a:t>
            </a:r>
          </a:p>
          <a:p>
            <a:r>
              <a:rPr lang="en-US" dirty="0"/>
              <a:t>Encourage consideration of alternatives from team members </a:t>
            </a:r>
          </a:p>
          <a:p>
            <a:r>
              <a:rPr lang="en-US" dirty="0"/>
              <a:t>Manage contrasting perspectives and opinions between team members that may result in conflict</a:t>
            </a:r>
          </a:p>
          <a:p>
            <a:r>
              <a:rPr lang="en-US" dirty="0"/>
              <a:t>They Intervene and provide direction to individuals and groups without completely taking over control</a:t>
            </a:r>
          </a:p>
          <a:p>
            <a:r>
              <a:rPr lang="en-US" dirty="0"/>
              <a:t>Are supportive of individuals and groups in the workplace</a:t>
            </a:r>
          </a:p>
        </p:txBody>
      </p:sp>
    </p:spTree>
    <p:extLst>
      <p:ext uri="{BB962C8B-B14F-4D97-AF65-F5344CB8AC3E}">
        <p14:creationId xmlns:p14="http://schemas.microsoft.com/office/powerpoint/2010/main" val="4098327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Reflect with individuals and groups on experiences so that they can learn from the good and bad </a:t>
            </a:r>
          </a:p>
          <a:p>
            <a:r>
              <a:rPr lang="en-US" dirty="0"/>
              <a:t>Accept the different ways people work, participate, and learn</a:t>
            </a:r>
          </a:p>
          <a:p>
            <a:r>
              <a:rPr lang="en-US" dirty="0"/>
              <a:t>Make every member of their team become as effective as they can</a:t>
            </a:r>
          </a:p>
          <a:p>
            <a:r>
              <a:rPr lang="en-US" dirty="0"/>
              <a:t>Create goal achievements for their workers to get them to motivate them and get the best results  </a:t>
            </a:r>
          </a:p>
          <a:p>
            <a:endParaRPr lang="en-US" dirty="0"/>
          </a:p>
        </p:txBody>
      </p:sp>
      <p:sp>
        <p:nvSpPr>
          <p:cNvPr id="3" name="Title 2"/>
          <p:cNvSpPr>
            <a:spLocks noGrp="1"/>
          </p:cNvSpPr>
          <p:nvPr>
            <p:ph type="title"/>
          </p:nvPr>
        </p:nvSpPr>
        <p:spPr/>
        <p:txBody>
          <a:bodyPr/>
          <a:lstStyle/>
          <a:p>
            <a:r>
              <a:rPr lang="en-US" dirty="0"/>
              <a:t>Facilitative Leaders Cont</a:t>
            </a:r>
          </a:p>
        </p:txBody>
      </p:sp>
    </p:spTree>
    <p:extLst>
      <p:ext uri="{BB962C8B-B14F-4D97-AF65-F5344CB8AC3E}">
        <p14:creationId xmlns:p14="http://schemas.microsoft.com/office/powerpoint/2010/main" val="578363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092200" y="804042"/>
            <a:ext cx="6908800" cy="5534128"/>
          </a:xfrm>
          <a:prstGeom prst="rect">
            <a:avLst/>
          </a:prstGeom>
        </p:spPr>
      </p:pic>
    </p:spTree>
    <p:extLst>
      <p:ext uri="{BB962C8B-B14F-4D97-AF65-F5344CB8AC3E}">
        <p14:creationId xmlns:p14="http://schemas.microsoft.com/office/powerpoint/2010/main" val="1740211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Lifeboat activity</a:t>
            </a:r>
          </a:p>
          <a:p>
            <a:r>
              <a:rPr lang="en-US" dirty="0"/>
              <a:t>Split up into groups</a:t>
            </a:r>
          </a:p>
          <a:p>
            <a:r>
              <a:rPr lang="en-US" dirty="0"/>
              <a:t>Elect a leader of the group</a:t>
            </a:r>
          </a:p>
          <a:p>
            <a:pPr marL="0" indent="0">
              <a:buNone/>
            </a:pPr>
            <a:r>
              <a:rPr lang="en-US" dirty="0"/>
              <a:t>Objective: Decide who should stay and who should go on the lifeboat</a:t>
            </a:r>
          </a:p>
          <a:p>
            <a:pPr marL="0" indent="0">
              <a:buNone/>
            </a:pPr>
            <a:endParaRPr lang="en-US" dirty="0"/>
          </a:p>
          <a:p>
            <a:pPr marL="0" indent="0">
              <a:buNone/>
            </a:pPr>
            <a:r>
              <a:rPr lang="en-US" dirty="0"/>
              <a:t>*Leader should follow instructions on card based on leadership style given</a:t>
            </a:r>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dirty="0"/>
              <a:t>Group Activity</a:t>
            </a:r>
          </a:p>
        </p:txBody>
      </p:sp>
    </p:spTree>
    <p:extLst>
      <p:ext uri="{BB962C8B-B14F-4D97-AF65-F5344CB8AC3E}">
        <p14:creationId xmlns:p14="http://schemas.microsoft.com/office/powerpoint/2010/main" val="1415892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Sources:</a:t>
            </a:r>
          </a:p>
        </p:txBody>
      </p:sp>
      <p:sp>
        <p:nvSpPr>
          <p:cNvPr id="3" name="Content Placeholder 2"/>
          <p:cNvSpPr>
            <a:spLocks noGrp="1"/>
          </p:cNvSpPr>
          <p:nvPr>
            <p:ph idx="1"/>
          </p:nvPr>
        </p:nvSpPr>
        <p:spPr/>
        <p:txBody>
          <a:bodyPr>
            <a:normAutofit fontScale="70000" lnSpcReduction="20000"/>
          </a:bodyPr>
          <a:lstStyle/>
          <a:p>
            <a:r>
              <a:rPr lang="en-US" dirty="0"/>
              <a:t>Cherry, Kendra, and Steven </a:t>
            </a:r>
            <a:r>
              <a:rPr lang="en-US" dirty="0" err="1"/>
              <a:t>Gans</a:t>
            </a:r>
            <a:r>
              <a:rPr lang="en-US" dirty="0"/>
              <a:t>. “How Does Laissez-Faire Leadership Work?” </a:t>
            </a:r>
            <a:r>
              <a:rPr lang="en-US" dirty="0" err="1"/>
              <a:t>Verywell</a:t>
            </a:r>
            <a:r>
              <a:rPr lang="en-US" dirty="0"/>
              <a:t> Mind, </a:t>
            </a:r>
            <a:r>
              <a:rPr lang="en-US" dirty="0">
                <a:hlinkClick r:id="rId2"/>
              </a:rPr>
              <a:t>www.verywellmind.com/what-is-laissez-faire-leadership-2795316</a:t>
            </a:r>
            <a:r>
              <a:rPr lang="en-US" dirty="0"/>
              <a:t>.</a:t>
            </a:r>
          </a:p>
          <a:p>
            <a:r>
              <a:rPr lang="en-US" dirty="0"/>
              <a:t>https://</a:t>
            </a:r>
            <a:r>
              <a:rPr lang="en-US" dirty="0" err="1"/>
              <a:t>www.verywellmind.com</a:t>
            </a:r>
            <a:r>
              <a:rPr lang="en-US" dirty="0"/>
              <a:t>/what-is-autocratic-leadership-2795314</a:t>
            </a:r>
          </a:p>
          <a:p>
            <a:r>
              <a:rPr lang="en-US" dirty="0"/>
              <a:t>https://</a:t>
            </a:r>
            <a:r>
              <a:rPr lang="en-US" dirty="0" err="1"/>
              <a:t>www.verywellmind.com</a:t>
            </a:r>
            <a:r>
              <a:rPr lang="en-US" dirty="0"/>
              <a:t>/what-is-democratic-leadership-2795315</a:t>
            </a:r>
          </a:p>
          <a:p>
            <a:pPr fontAlgn="base"/>
            <a:r>
              <a:rPr lang="en-US" dirty="0">
                <a:hlinkClick r:id="rId3"/>
              </a:rPr>
              <a:t>https://online.stu.edu/democratic-participative-leadership/</a:t>
            </a:r>
            <a:endParaRPr lang="en-US" dirty="0"/>
          </a:p>
          <a:p>
            <a:r>
              <a:rPr lang="en-US" dirty="0">
                <a:hlinkClick r:id="rId4"/>
              </a:rPr>
              <a:t>http://interactioninstitute.org/facilitative-leadership/</a:t>
            </a:r>
            <a:endParaRPr lang="en-US" dirty="0"/>
          </a:p>
          <a:p>
            <a:r>
              <a:rPr lang="en-US" dirty="0">
                <a:hlinkClick r:id="rId5"/>
              </a:rPr>
              <a:t>http://chfs.ky.gov/NR/rdonlyres/0432D42B-DAF2-43DF-A5E0-7CDEFA86F982/0/FLandInterventionImplementationPracticesMD.pdf</a:t>
            </a:r>
            <a:endParaRPr lang="en-US" dirty="0"/>
          </a:p>
          <a:p>
            <a:r>
              <a:rPr lang="en-US" dirty="0">
                <a:hlinkClick r:id="rId6"/>
              </a:rPr>
              <a:t>https://www.slideshare.net/BonnerFoundation/facilitative-leadership-2014</a:t>
            </a:r>
            <a:endParaRPr lang="en-US" dirty="0"/>
          </a:p>
          <a:p>
            <a:r>
              <a:rPr lang="en-US" dirty="0">
                <a:hlinkClick r:id="rId7"/>
              </a:rPr>
              <a:t>https://asae.cms-plus.com/files/FileDownloads/HandOuts/SmallPrograms/Pre-Reading%20December%20Facilitation.pdf</a:t>
            </a:r>
            <a:endParaRPr lang="en-US" dirty="0"/>
          </a:p>
          <a:p>
            <a:pPr marL="0" indent="0" fontAlgn="base">
              <a:buNone/>
            </a:pPr>
            <a:endParaRPr lang="en-US" dirty="0"/>
          </a:p>
          <a:p>
            <a:endParaRPr lang="en-US" dirty="0"/>
          </a:p>
          <a:p>
            <a:endParaRPr lang="en-US" dirty="0"/>
          </a:p>
        </p:txBody>
      </p:sp>
    </p:spTree>
    <p:extLst>
      <p:ext uri="{BB962C8B-B14F-4D97-AF65-F5344CB8AC3E}">
        <p14:creationId xmlns:p14="http://schemas.microsoft.com/office/powerpoint/2010/main" val="30538139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Hardcover.thmx</Template>
  <TotalTime>2945</TotalTime>
  <Words>866</Words>
  <Application>Microsoft Office PowerPoint</Application>
  <PresentationFormat>On-screen Show (4:3)</PresentationFormat>
  <Paragraphs>109</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Book Antiqua</vt:lpstr>
      <vt:lpstr>Calibri</vt:lpstr>
      <vt:lpstr>Times New Roman</vt:lpstr>
      <vt:lpstr>Times-Roman</vt:lpstr>
      <vt:lpstr>Wingdings</vt:lpstr>
      <vt:lpstr>Hardcover</vt:lpstr>
      <vt:lpstr>Effective Leadership</vt:lpstr>
      <vt:lpstr>Four Types of Leaders</vt:lpstr>
      <vt:lpstr>Autocratic Leadership</vt:lpstr>
      <vt:lpstr>Advantages of Autocratic Leadership</vt:lpstr>
      <vt:lpstr>Disadvantages of Autocratic Leadership</vt:lpstr>
      <vt:lpstr>Autocratic Leadership Review</vt:lpstr>
      <vt:lpstr>Definition of Democratic Leadership</vt:lpstr>
      <vt:lpstr>Democratic Leadership</vt:lpstr>
      <vt:lpstr>Benefits of Democratic Leadership </vt:lpstr>
      <vt:lpstr>Democratic Leaders Traits </vt:lpstr>
      <vt:lpstr>Laissez-Faire Leadership Style </vt:lpstr>
      <vt:lpstr>Characteristics of Laissez-Faire Leadership</vt:lpstr>
      <vt:lpstr>Benefits of Laissez-Faire Leadership</vt:lpstr>
      <vt:lpstr>Downsides of Laissez-Faire Leadership</vt:lpstr>
      <vt:lpstr>PowerPoint Presentation</vt:lpstr>
      <vt:lpstr>Facilitative Leadership</vt:lpstr>
      <vt:lpstr>Advantages of Facilitative Leadership </vt:lpstr>
      <vt:lpstr>Facilitative Leaders:</vt:lpstr>
      <vt:lpstr>Facilitative Leaders Cont</vt:lpstr>
      <vt:lpstr>PowerPoint Presentation</vt:lpstr>
      <vt:lpstr>Group Activity</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 Leadership</dc:title>
  <dc:creator>Benjamin Scott Whalin</dc:creator>
  <cp:lastModifiedBy>رساله جديدة</cp:lastModifiedBy>
  <cp:revision>38</cp:revision>
  <dcterms:created xsi:type="dcterms:W3CDTF">2018-04-04T00:16:03Z</dcterms:created>
  <dcterms:modified xsi:type="dcterms:W3CDTF">2018-04-10T06:04:20Z</dcterms:modified>
</cp:coreProperties>
</file>